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17" r:id="rId3"/>
    <p:sldId id="257" r:id="rId4"/>
    <p:sldId id="258" r:id="rId5"/>
    <p:sldId id="362" r:id="rId6"/>
    <p:sldId id="360" r:id="rId7"/>
    <p:sldId id="322" r:id="rId8"/>
    <p:sldId id="323" r:id="rId9"/>
    <p:sldId id="364" r:id="rId10"/>
    <p:sldId id="261" r:id="rId11"/>
    <p:sldId id="363" r:id="rId12"/>
    <p:sldId id="365" r:id="rId13"/>
    <p:sldId id="340" r:id="rId14"/>
    <p:sldId id="366" r:id="rId15"/>
    <p:sldId id="324" r:id="rId16"/>
    <p:sldId id="350" r:id="rId17"/>
    <p:sldId id="327" r:id="rId18"/>
    <p:sldId id="332" r:id="rId19"/>
    <p:sldId id="351" r:id="rId20"/>
    <p:sldId id="329" r:id="rId21"/>
    <p:sldId id="352" r:id="rId22"/>
    <p:sldId id="353" r:id="rId23"/>
    <p:sldId id="337" r:id="rId24"/>
    <p:sldId id="328" r:id="rId25"/>
    <p:sldId id="3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23C3-E6D9-4189-8EDB-B4C8C01DE4F5}" type="datetimeFigureOut">
              <a:rPr lang="en-AU" smtClean="0"/>
              <a:t>9/05/2014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DF983-87BF-403D-8FC1-8E0389F0E6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107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F983-87BF-403D-8FC1-8E0389F0E6F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2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F983-87BF-403D-8FC1-8E0389F0E6F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98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188640"/>
            <a:ext cx="612068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1772816"/>
            <a:ext cx="6192688" cy="86409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5289" y="6582544"/>
            <a:ext cx="22300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9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Newcastle Medical Physics Research Group</a:t>
            </a:r>
            <a:endParaRPr lang="en-AU" sz="9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1569" y="2852936"/>
            <a:ext cx="6283717" cy="266429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789299" y="5693017"/>
            <a:ext cx="2880320" cy="44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# Name </a:t>
            </a: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71800" y="6027676"/>
            <a:ext cx="2880320" cy="44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#department</a:t>
            </a:r>
            <a:endParaRPr lang="en-A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1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3D34-A63B-49F4-9046-7D76F256738F}" type="datetime1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F798-6113-49F8-BC54-F51418E5BEDC}" type="datetime1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520259"/>
            <a:ext cx="2133600" cy="365125"/>
          </a:xfrm>
        </p:spPr>
        <p:txBody>
          <a:bodyPr/>
          <a:lstStyle/>
          <a:p>
            <a:fld id="{0506FBFB-4919-4923-8B5A-7E1BF4B33C73}" type="datetime1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36" y="609329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216" y="6520259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365125"/>
          </a:xfrm>
        </p:spPr>
        <p:txBody>
          <a:bodyPr/>
          <a:lstStyle/>
          <a:p>
            <a:fld id="{CB95CCBD-2521-4E1B-BF61-F730EBC92D72}" type="datetime1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594928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6256" y="647766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0872" y="2392288"/>
            <a:ext cx="8229600" cy="3412976"/>
          </a:xfrm>
        </p:spPr>
        <p:txBody>
          <a:bodyPr>
            <a:normAutofit/>
          </a:bodyPr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68078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CCBD-2521-4E1B-BF61-F730EBC92D72}" type="datetime1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5816" y="1556792"/>
            <a:ext cx="4392488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37714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ED0E-3730-42F4-AD3A-7ABBD87B3DC7}" type="datetime1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F66-796E-4C0E-B09A-F4A4654D9D56}" type="datetime1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5CB6-17C5-4A37-9B0B-D53E1BB0C605}" type="datetime1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4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BD8-38AA-4399-8712-DA6CCB0623A2}" type="datetime1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3771-6EE1-4BB6-90AB-7895B7664F9A}" type="datetime1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7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5CCBD-2521-4E1B-BF61-F730EBC92D72}" type="datetime1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2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.au/matlabcentral/fileexchange/35269-simple-single-seeded-region-grow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/>
          <p:nvPr/>
        </p:nvSpPr>
        <p:spPr>
          <a:xfrm>
            <a:off x="2514600" y="5565179"/>
            <a:ext cx="1524000" cy="947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SEMI-AUTOMATIC QUALITY ASSURANCE (SAQA) MATLAB SCRIPT FOR ACR MRI PHANTOM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err="1" smtClean="0"/>
              <a:t>Jidi</a:t>
            </a:r>
            <a:r>
              <a:rPr lang="en-AU" dirty="0" smtClean="0"/>
              <a:t> Sun</a:t>
            </a:r>
            <a:r>
              <a:rPr lang="en-AU" baseline="30000" dirty="0" smtClean="0"/>
              <a:t>1,2,3</a:t>
            </a:r>
            <a:r>
              <a:rPr lang="en-AU" dirty="0" smtClean="0"/>
              <a:t>, M</a:t>
            </a:r>
            <a:r>
              <a:rPr lang="en-AU" dirty="0"/>
              <a:t>. </a:t>
            </a:r>
            <a:r>
              <a:rPr lang="en-AU" dirty="0" smtClean="0"/>
              <a:t>Barnes</a:t>
            </a:r>
            <a:r>
              <a:rPr lang="en-AU" baseline="30000" dirty="0" smtClean="0"/>
              <a:t>2</a:t>
            </a:r>
            <a:r>
              <a:rPr lang="en-AU" dirty="0" smtClean="0"/>
              <a:t>, P</a:t>
            </a:r>
            <a:r>
              <a:rPr lang="en-AU" dirty="0"/>
              <a:t>. </a:t>
            </a:r>
            <a:r>
              <a:rPr lang="en-AU" dirty="0" smtClean="0"/>
              <a:t>Stanwell</a:t>
            </a:r>
            <a:r>
              <a:rPr lang="en-AU" baseline="30000" dirty="0" smtClean="0"/>
              <a:t>1</a:t>
            </a:r>
            <a:r>
              <a:rPr lang="en-AU" dirty="0" smtClean="0"/>
              <a:t>, J</a:t>
            </a:r>
            <a:r>
              <a:rPr lang="en-AU" dirty="0"/>
              <a:t>. </a:t>
            </a:r>
            <a:r>
              <a:rPr lang="en-AU" dirty="0" smtClean="0"/>
              <a:t>Dowling</a:t>
            </a:r>
            <a:r>
              <a:rPr lang="en-AU" baseline="30000" dirty="0" smtClean="0"/>
              <a:t>3</a:t>
            </a:r>
            <a:r>
              <a:rPr lang="en-AU" dirty="0" smtClean="0"/>
              <a:t>, F</a:t>
            </a:r>
            <a:r>
              <a:rPr lang="en-AU" dirty="0"/>
              <a:t>. </a:t>
            </a:r>
            <a:r>
              <a:rPr lang="en-AU" dirty="0" smtClean="0"/>
              <a:t>Menk</a:t>
            </a:r>
            <a:r>
              <a:rPr lang="en-AU" baseline="30000" dirty="0" smtClean="0"/>
              <a:t>1</a:t>
            </a:r>
            <a:r>
              <a:rPr lang="en-AU" dirty="0" smtClean="0"/>
              <a:t>, P.B</a:t>
            </a:r>
            <a:r>
              <a:rPr lang="en-AU" dirty="0"/>
              <a:t>. </a:t>
            </a:r>
            <a:r>
              <a:rPr lang="en-AU" dirty="0" smtClean="0"/>
              <a:t>Greer</a:t>
            </a:r>
            <a:r>
              <a:rPr lang="en-AU" baseline="30000" dirty="0" smtClean="0"/>
              <a:t>1,2</a:t>
            </a:r>
            <a:endParaRPr lang="en-AU" dirty="0" smtClean="0"/>
          </a:p>
          <a:p>
            <a:endParaRPr lang="en-AU" dirty="0" smtClean="0"/>
          </a:p>
          <a:p>
            <a:r>
              <a:rPr lang="en-AU" baseline="30000" dirty="0"/>
              <a:t>1</a:t>
            </a:r>
            <a:r>
              <a:rPr lang="en-AU" dirty="0"/>
              <a:t> University of Newcastle, Newcastle, New South Wales, Australia.</a:t>
            </a:r>
          </a:p>
          <a:p>
            <a:r>
              <a:rPr lang="en-AU" baseline="30000" dirty="0"/>
              <a:t>2</a:t>
            </a:r>
            <a:r>
              <a:rPr lang="en-AU" dirty="0"/>
              <a:t> Calvary Mater Newcastle, Newcastle, New South Wales, Australia.</a:t>
            </a:r>
          </a:p>
          <a:p>
            <a:r>
              <a:rPr lang="en-AU" baseline="30000" dirty="0"/>
              <a:t>3</a:t>
            </a:r>
            <a:r>
              <a:rPr lang="en-AU" dirty="0"/>
              <a:t> CSIRO Australian E-Health Centre, Brisbane, Queensland, Australia</a:t>
            </a:r>
            <a:r>
              <a:rPr lang="en-AU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63078"/>
            <a:ext cx="828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08" y="5565465"/>
            <a:ext cx="790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5701178"/>
            <a:ext cx="733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724990"/>
            <a:ext cx="115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62176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EPSM2013, Perth</a:t>
            </a:r>
            <a:endParaRPr lang="en-A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5577353"/>
            <a:ext cx="790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ROI Creation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8" y="1283164"/>
            <a:ext cx="40005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98" y="1283164"/>
            <a:ext cx="40005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1996"/>
            <a:ext cx="27051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2400" y="4390604"/>
            <a:ext cx="7622135" cy="747921"/>
            <a:chOff x="59821" y="4390604"/>
            <a:chExt cx="7622135" cy="747921"/>
          </a:xfrm>
        </p:grpSpPr>
        <p:sp>
          <p:nvSpPr>
            <p:cNvPr id="6" name="TextBox 5"/>
            <p:cNvSpPr txBox="1"/>
            <p:nvPr/>
          </p:nvSpPr>
          <p:spPr>
            <a:xfrm>
              <a:off x="2350091" y="4769193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/>
                <a:t>Area</a:t>
              </a:r>
              <a:r>
                <a:rPr lang="en-AU" baseline="-25000" dirty="0" err="1" smtClean="0"/>
                <a:t>extreme</a:t>
              </a:r>
              <a:r>
                <a:rPr lang="en-AU" dirty="0" smtClean="0"/>
                <a:t>=1 cm</a:t>
              </a:r>
              <a:r>
                <a:rPr lang="en-AU" baseline="30000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47242" y="4396770"/>
              <a:ext cx="2500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/>
                <a:t>Area</a:t>
              </a:r>
              <a:r>
                <a:rPr lang="en-AU" baseline="-25000" dirty="0" err="1" smtClean="0"/>
                <a:t>water</a:t>
              </a:r>
              <a:r>
                <a:rPr lang="en-AU" dirty="0" smtClean="0"/>
                <a:t>=195-205 cm</a:t>
              </a:r>
              <a:r>
                <a:rPr lang="en-AU" baseline="30000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1600" y="4444899"/>
              <a:ext cx="2500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err="1" smtClean="0"/>
                <a:t>Area</a:t>
              </a:r>
              <a:r>
                <a:rPr lang="en-AU" baseline="-25000" dirty="0" err="1" smtClean="0"/>
                <a:t>air</a:t>
              </a:r>
              <a:r>
                <a:rPr lang="en-AU" dirty="0" smtClean="0"/>
                <a:t>=10 cm</a:t>
              </a:r>
              <a:r>
                <a:rPr lang="en-AU" baseline="30000" dirty="0"/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821" y="4390604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/>
                <a:t>ACR recommended area:</a:t>
              </a:r>
              <a:endParaRPr lang="en-A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09148" y="160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Uniformity Test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51830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Ghosting Test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Manual Process (Calvary Mater Hospital)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Manual QA initially made:</a:t>
            </a:r>
          </a:p>
          <a:p>
            <a:pPr lvl="1"/>
            <a:r>
              <a:rPr lang="en-AU" dirty="0" err="1" smtClean="0"/>
              <a:t>ImageJ</a:t>
            </a:r>
            <a:r>
              <a:rPr lang="en-AU" dirty="0"/>
              <a:t>, </a:t>
            </a:r>
            <a:r>
              <a:rPr lang="en-AU" dirty="0" smtClean="0"/>
              <a:t>NIH, USA</a:t>
            </a:r>
          </a:p>
          <a:p>
            <a:pPr lvl="2"/>
            <a:r>
              <a:rPr lang="en-AU" dirty="0" smtClean="0"/>
              <a:t>Visualise DICOM image slices</a:t>
            </a:r>
          </a:p>
          <a:p>
            <a:pPr lvl="2"/>
            <a:r>
              <a:rPr lang="en-AU" dirty="0" smtClean="0"/>
              <a:t>Manual </a:t>
            </a:r>
            <a:r>
              <a:rPr lang="en-AU" dirty="0" err="1" smtClean="0"/>
              <a:t>thresholding</a:t>
            </a:r>
            <a:r>
              <a:rPr lang="en-AU" dirty="0" smtClean="0"/>
              <a:t> image</a:t>
            </a:r>
          </a:p>
          <a:p>
            <a:pPr lvl="2"/>
            <a:r>
              <a:rPr lang="en-AU" dirty="0" smtClean="0"/>
              <a:t>Manual measurements made using ruler and ROI tools</a:t>
            </a:r>
            <a:endParaRPr lang="en-AU" dirty="0"/>
          </a:p>
          <a:p>
            <a:pPr lvl="1"/>
            <a:r>
              <a:rPr lang="en-AU" dirty="0" smtClean="0"/>
              <a:t>Excel</a:t>
            </a:r>
          </a:p>
          <a:p>
            <a:pPr lvl="2"/>
            <a:r>
              <a:rPr lang="en-AU" dirty="0" smtClean="0"/>
              <a:t>Documenting and report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Method: Manual vs. SAQA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Time for each method estimated</a:t>
            </a:r>
          </a:p>
          <a:p>
            <a:r>
              <a:rPr lang="en-AU" dirty="0" smtClean="0"/>
              <a:t>ACR criteria agreement</a:t>
            </a:r>
          </a:p>
          <a:p>
            <a:r>
              <a:rPr lang="en-AU" dirty="0" smtClean="0"/>
              <a:t>Manual vs. SAQA difference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 Conservation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Time: </a:t>
            </a:r>
          </a:p>
          <a:p>
            <a:pPr lvl="1"/>
            <a:r>
              <a:rPr lang="en-AU" dirty="0" smtClean="0"/>
              <a:t>Manual: 45 mins + writing Excel report</a:t>
            </a:r>
          </a:p>
          <a:p>
            <a:pPr lvl="1"/>
            <a:r>
              <a:rPr lang="en-AU" dirty="0" smtClean="0"/>
              <a:t>SAQA: 5 mins, report generated automatically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800" y="3768725"/>
            <a:ext cx="2368550" cy="2368550"/>
            <a:chOff x="1447800" y="3768725"/>
            <a:chExt cx="2368550" cy="236855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768725"/>
              <a:ext cx="2368550" cy="236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ie 5"/>
            <p:cNvSpPr/>
            <p:nvPr/>
          </p:nvSpPr>
          <p:spPr>
            <a:xfrm flipH="1">
              <a:off x="1583999" y="3886200"/>
              <a:ext cx="2052000" cy="2057400"/>
            </a:xfrm>
            <a:prstGeom prst="pi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78338" y="3730625"/>
            <a:ext cx="2368550" cy="2368550"/>
            <a:chOff x="1447800" y="3768725"/>
            <a:chExt cx="2368550" cy="2368550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768725"/>
              <a:ext cx="2368550" cy="236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Pie 14"/>
            <p:cNvSpPr/>
            <p:nvPr/>
          </p:nvSpPr>
          <p:spPr>
            <a:xfrm flipH="1">
              <a:off x="1583999" y="3886200"/>
              <a:ext cx="2052000" cy="2057400"/>
            </a:xfrm>
            <a:prstGeom prst="pie">
              <a:avLst>
                <a:gd name="adj1" fmla="val 14289714"/>
                <a:gd name="adj2" fmla="val 16200000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3886200" y="4648200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ACR Criteria Agreement</a:t>
            </a:r>
            <a:endParaRPr lang="en-AU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1383147"/>
            <a:ext cx="8706498" cy="4642431"/>
            <a:chOff x="457200" y="1295400"/>
            <a:chExt cx="8706498" cy="4642431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098" y="1312847"/>
              <a:ext cx="3149600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7200" y="1295400"/>
              <a:ext cx="3149600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0"/>
            <a:stretch/>
          </p:blipFill>
          <p:spPr bwMode="auto">
            <a:xfrm>
              <a:off x="3244551" y="1295400"/>
              <a:ext cx="2968869" cy="2397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023547" y="2971800"/>
              <a:ext cx="20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a</a:t>
              </a:r>
              <a:endParaRPr lang="en-A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13730" y="2971800"/>
              <a:ext cx="20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c</a:t>
              </a:r>
              <a:endParaRPr lang="en-A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89600" y="2971800"/>
              <a:ext cx="20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b</a:t>
              </a:r>
              <a:endParaRPr lang="en-AU" dirty="0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3" y="3852757"/>
              <a:ext cx="2780098" cy="2085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50"/>
            <a:stretch/>
          </p:blipFill>
          <p:spPr bwMode="auto">
            <a:xfrm>
              <a:off x="2674253" y="3835448"/>
              <a:ext cx="6321669" cy="2102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47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can we do to make a better phantom?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Make </a:t>
            </a:r>
            <a:r>
              <a:rPr lang="en-AU" dirty="0"/>
              <a:t>sure the uniformity test slice is away from any inserted structure, for example one slice separation (e.g. S7)</a:t>
            </a:r>
          </a:p>
          <a:p>
            <a:r>
              <a:rPr lang="en-AU" dirty="0" smtClean="0"/>
              <a:t>Make critical structure away from the phantom edge (reduce the Gibb’s artefact, e.g. low contrast disk radius 3)</a:t>
            </a:r>
          </a:p>
          <a:p>
            <a:r>
              <a:rPr lang="en-AU" dirty="0" smtClean="0"/>
              <a:t>Make use of the grid on S5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can we do to make a better phantom?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Make </a:t>
            </a:r>
            <a:r>
              <a:rPr lang="en-AU" dirty="0">
                <a:solidFill>
                  <a:srgbClr val="FF0000"/>
                </a:solidFill>
              </a:rPr>
              <a:t>sure the uniformity test slice is away from any inserted structure, for example one slice separation (e.g. S7)</a:t>
            </a:r>
          </a:p>
          <a:p>
            <a:r>
              <a:rPr lang="en-AU" dirty="0" smtClean="0"/>
              <a:t>Make critical structure away from the phantom edge (reduce the Gibb’s artefact, e.g. low contrast disk radius 3)</a:t>
            </a:r>
          </a:p>
          <a:p>
            <a:r>
              <a:rPr lang="en-AU" dirty="0"/>
              <a:t>Make use of </a:t>
            </a:r>
            <a:r>
              <a:rPr lang="en-AU" dirty="0" smtClean="0"/>
              <a:t>the grid </a:t>
            </a:r>
            <a:r>
              <a:rPr lang="en-AU" dirty="0"/>
              <a:t>on S5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Uniformity Slice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4" y="4073751"/>
            <a:ext cx="2699363" cy="261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5" y="1401050"/>
            <a:ext cx="2699363" cy="260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78" y="4073751"/>
            <a:ext cx="2695478" cy="261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78" y="1401050"/>
            <a:ext cx="2695478" cy="261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15" y="1404934"/>
            <a:ext cx="2703109" cy="261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15" y="4063069"/>
            <a:ext cx="2706250" cy="262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8591" y="63655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S7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328" y="63655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S7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9328" y="367308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S6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0162" y="367308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S6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0839" y="367308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S5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0839" y="63655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S8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wrong?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600200"/>
            <a:ext cx="304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Problem: </a:t>
            </a:r>
          </a:p>
          <a:p>
            <a:r>
              <a:rPr lang="en-AU" dirty="0" smtClean="0"/>
              <a:t>Altered signal at the water and structure interface </a:t>
            </a:r>
            <a:r>
              <a:rPr lang="en-AU" dirty="0" smtClean="0">
                <a:sym typeface="Wingdings" panose="05000000000000000000" pitchFamily="2" charset="2"/>
              </a:rPr>
              <a:t> underestimate PIU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Possible causes: </a:t>
            </a:r>
          </a:p>
          <a:p>
            <a:pPr marL="342900" indent="-342900">
              <a:buAutoNum type="arabicPeriod"/>
            </a:pPr>
            <a:r>
              <a:rPr lang="en-AU" dirty="0" smtClean="0"/>
              <a:t>Slice positioning error (most depended factor)</a:t>
            </a:r>
          </a:p>
          <a:p>
            <a:pPr marL="342900" indent="-342900">
              <a:buAutoNum type="arabicPeriod"/>
            </a:pPr>
            <a:r>
              <a:rPr lang="en-AU" dirty="0" smtClean="0"/>
              <a:t>Magnetic susceptibility artefact</a:t>
            </a:r>
          </a:p>
          <a:p>
            <a:endParaRPr lang="en-AU" dirty="0" smtClean="0"/>
          </a:p>
          <a:p>
            <a:r>
              <a:rPr lang="en-AU" dirty="0" smtClean="0"/>
              <a:t>Solution: </a:t>
            </a:r>
          </a:p>
          <a:p>
            <a:r>
              <a:rPr lang="en-AU" dirty="0" smtClean="0"/>
              <a:t>Increase the phantom length, so that a slice exists between the UNIFORMITY test slice and the nearby slices with inserted structures </a:t>
            </a:r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(</a:t>
            </a:r>
            <a:r>
              <a:rPr lang="en-AU" b="1" dirty="0" smtClean="0"/>
              <a:t>Slice 6.5</a:t>
            </a:r>
            <a:r>
              <a:rPr lang="en-AU" dirty="0" smtClean="0"/>
              <a:t>)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5334000"/>
            <a:ext cx="0" cy="7905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62150" y="5334000"/>
            <a:ext cx="0" cy="7905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00300" y="5334000"/>
            <a:ext cx="0" cy="7905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38450" y="5334000"/>
            <a:ext cx="0" cy="7905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6600" y="5334000"/>
            <a:ext cx="0" cy="7905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7300" y="61114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S5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1695450" y="612451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S6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2047875" y="6111466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rgbClr val="FF0000"/>
                </a:solidFill>
              </a:rPr>
              <a:t>S6.5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3352" y="612451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S7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3009900" y="61114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S8</a:t>
            </a:r>
            <a:endParaRPr lang="en-AU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7200" y="1417638"/>
            <a:ext cx="4904574" cy="3817478"/>
            <a:chOff x="838200" y="1683521"/>
            <a:chExt cx="4904574" cy="3817478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5" r="8051"/>
            <a:stretch/>
          </p:blipFill>
          <p:spPr bwMode="auto">
            <a:xfrm>
              <a:off x="838200" y="1683521"/>
              <a:ext cx="4904574" cy="3817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760045"/>
              <a:ext cx="2985559" cy="2239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4266000" y="1800000"/>
              <a:ext cx="1403242" cy="720000"/>
              <a:chOff x="3108949" y="1810284"/>
              <a:chExt cx="1692268" cy="868299"/>
            </a:xfrm>
          </p:grpSpPr>
          <p:grpSp>
            <p:nvGrpSpPr>
              <p:cNvPr id="28" name="Group 27"/>
              <p:cNvGrpSpPr>
                <a:grpSpLocks noChangeAspect="1"/>
              </p:cNvGrpSpPr>
              <p:nvPr/>
            </p:nvGrpSpPr>
            <p:grpSpPr>
              <a:xfrm>
                <a:off x="3108949" y="1810285"/>
                <a:ext cx="850602" cy="868298"/>
                <a:chOff x="4038600" y="1905000"/>
                <a:chExt cx="1244600" cy="1270493"/>
              </a:xfrm>
            </p:grpSpPr>
            <p:pic>
              <p:nvPicPr>
                <p:cNvPr id="30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8600" y="1905000"/>
                  <a:ext cx="1244600" cy="12704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4038600" y="2560196"/>
                  <a:ext cx="1244600" cy="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1810284"/>
                <a:ext cx="838817" cy="868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6587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can we do to make a better phantom?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Make </a:t>
            </a:r>
            <a:r>
              <a:rPr lang="en-AU" dirty="0"/>
              <a:t>sure the uniformity test slice is away from any inserted structure, for example one slice separation (e.g. S7)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Make critical structure away from the phantom edge (reduce the Gibb’s artefact, e.g. low contrast disk radius 3)</a:t>
            </a:r>
          </a:p>
          <a:p>
            <a:r>
              <a:rPr lang="en-AU" dirty="0"/>
              <a:t>Make use of </a:t>
            </a:r>
            <a:r>
              <a:rPr lang="en-AU" dirty="0" smtClean="0"/>
              <a:t>the grid </a:t>
            </a:r>
            <a:r>
              <a:rPr lang="en-AU" dirty="0"/>
              <a:t>on S5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ACR MRI phantom background</a:t>
            </a:r>
          </a:p>
          <a:p>
            <a:r>
              <a:rPr lang="en-AU" dirty="0" smtClean="0"/>
              <a:t>SAQA </a:t>
            </a:r>
            <a:r>
              <a:rPr lang="en-AU" dirty="0" err="1" smtClean="0"/>
              <a:t>Matlab</a:t>
            </a:r>
            <a:r>
              <a:rPr lang="en-AU" dirty="0" smtClean="0"/>
              <a:t> Script</a:t>
            </a:r>
          </a:p>
          <a:p>
            <a:r>
              <a:rPr lang="en-AU" dirty="0" smtClean="0"/>
              <a:t>Manual QA vs. SAQA</a:t>
            </a:r>
          </a:p>
          <a:p>
            <a:r>
              <a:rPr lang="en-AU" dirty="0" smtClean="0"/>
              <a:t>How to make a better phantom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Edge Effect on Contrast Result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0" y="1279524"/>
            <a:ext cx="54218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352800" y="1411484"/>
            <a:ext cx="1066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can we do to make a better phantom?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Make </a:t>
            </a:r>
            <a:r>
              <a:rPr lang="en-AU" dirty="0"/>
              <a:t>sure the uniformity test slice is away from any inserted structure, for example one slice separation (e.g. S7)</a:t>
            </a:r>
          </a:p>
          <a:p>
            <a:r>
              <a:rPr lang="en-AU" dirty="0" smtClean="0"/>
              <a:t>Make critical structure away from the phantom edge (reduce the Gibb’s artefact, e.g. low contrast disk radius 3)</a:t>
            </a:r>
          </a:p>
          <a:p>
            <a:r>
              <a:rPr lang="en-AU" dirty="0">
                <a:solidFill>
                  <a:srgbClr val="FF0000"/>
                </a:solidFill>
              </a:rPr>
              <a:t>Make use of </a:t>
            </a:r>
            <a:r>
              <a:rPr lang="en-AU" dirty="0" smtClean="0">
                <a:solidFill>
                  <a:srgbClr val="FF0000"/>
                </a:solidFill>
              </a:rPr>
              <a:t>the grid </a:t>
            </a:r>
            <a:r>
              <a:rPr lang="en-AU" dirty="0">
                <a:solidFill>
                  <a:srgbClr val="FF0000"/>
                </a:solidFill>
              </a:rPr>
              <a:t>on S5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Geometric Distortion on S5</a:t>
            </a:r>
            <a:endParaRPr lang="en-A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5" y="1447800"/>
            <a:ext cx="393031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36712"/>
            <a:ext cx="4323778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4800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Implement grid cross-sections identification script from our pelvic phantom work last year into ACR MRI phantom to get </a:t>
            </a:r>
            <a:r>
              <a:rPr lang="en-AU" smtClean="0"/>
              <a:t>the 2D distortion </a:t>
            </a:r>
            <a:r>
              <a:rPr lang="en-AU" dirty="0" smtClean="0"/>
              <a:t>information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Most manual QA processes have been replaced by SAQA script</a:t>
            </a:r>
          </a:p>
          <a:p>
            <a:r>
              <a:rPr lang="en-AU" dirty="0" smtClean="0"/>
              <a:t>SAQA reduces QA time (45 mins </a:t>
            </a:r>
            <a:r>
              <a:rPr lang="en-AU" dirty="0" smtClean="0">
                <a:sym typeface="Wingdings" panose="05000000000000000000" pitchFamily="2" charset="2"/>
              </a:rPr>
              <a:t>5 mins</a:t>
            </a:r>
            <a:r>
              <a:rPr lang="en-AU" dirty="0" smtClean="0"/>
              <a:t>)</a:t>
            </a:r>
          </a:p>
          <a:p>
            <a:r>
              <a:rPr lang="en-AU" dirty="0" smtClean="0"/>
              <a:t>SAQA results comparable to manual results</a:t>
            </a:r>
          </a:p>
          <a:p>
            <a:r>
              <a:rPr lang="en-AU" dirty="0" smtClean="0"/>
              <a:t>Suggestions on making better QA phantom learned from ACR MRI phantom</a:t>
            </a:r>
          </a:p>
          <a:p>
            <a:r>
              <a:rPr lang="en-AU" dirty="0" smtClean="0"/>
              <a:t>Limitation of SAQA: high intensity external marker</a:t>
            </a:r>
          </a:p>
          <a:p>
            <a:r>
              <a:rPr lang="en-AU" dirty="0" smtClean="0"/>
              <a:t>Possibility to implement SAQA for other QA phantoms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Acknowledgement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Michael Barnes [MP], closely working together</a:t>
            </a:r>
          </a:p>
          <a:p>
            <a:r>
              <a:rPr lang="en-AU" dirty="0" smtClean="0"/>
              <a:t>Peter Stanwell [MR Physicist]</a:t>
            </a:r>
          </a:p>
          <a:p>
            <a:r>
              <a:rPr lang="en-AU" dirty="0" err="1" smtClean="0"/>
              <a:t>Jameen</a:t>
            </a:r>
            <a:r>
              <a:rPr lang="en-AU" dirty="0" smtClean="0"/>
              <a:t> Arm, </a:t>
            </a:r>
            <a:r>
              <a:rPr lang="en-AU" dirty="0"/>
              <a:t>Leah Best, Melissa Murphy and Nick </a:t>
            </a:r>
            <a:r>
              <a:rPr lang="en-AU" dirty="0" smtClean="0"/>
              <a:t>Marks [Radiographer]</a:t>
            </a:r>
          </a:p>
          <a:p>
            <a:r>
              <a:rPr lang="en-AU" dirty="0" smtClean="0"/>
              <a:t>Seeded region growth script written by </a:t>
            </a:r>
            <a:r>
              <a:rPr lang="en-AU" dirty="0" err="1" smtClean="0"/>
              <a:t>Stéphane</a:t>
            </a:r>
            <a:r>
              <a:rPr lang="en-AU" dirty="0" smtClean="0"/>
              <a:t> (</a:t>
            </a:r>
            <a:r>
              <a:rPr lang="en-AU" dirty="0">
                <a:hlinkClick r:id="rId2"/>
              </a:rPr>
              <a:t>http://www.mathworks.com.au/matlabcentral/fileexchange/35269-simple-single-seeded-region-growing</a:t>
            </a:r>
            <a:r>
              <a:rPr lang="en-AU" dirty="0" smtClean="0"/>
              <a:t>) – used for low contrast disk masking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Thank you! </a:t>
            </a:r>
            <a:r>
              <a:rPr lang="en-AU" dirty="0" smtClean="0">
                <a:sym typeface="Wingdings" pitchFamily="2" charset="2"/>
              </a:rPr>
              <a:t>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ACR MR Phantom?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9489"/>
            <a:ext cx="3626821" cy="33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24400" y="1219200"/>
            <a:ext cx="4114799" cy="5382597"/>
            <a:chOff x="4724400" y="1219200"/>
            <a:chExt cx="4114799" cy="538259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219200"/>
              <a:ext cx="4037855" cy="5382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953000" y="2196803"/>
              <a:ext cx="798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Localiser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0400" y="1220990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78171" y="1220990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38800" y="2590798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2590799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78171" y="2590800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3962401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3962402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78171" y="3962403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00" y="5334000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5334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78170" y="5334002"/>
              <a:ext cx="461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11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4831" y="4872336"/>
            <a:ext cx="3980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AU" dirty="0" smtClean="0"/>
              <a:t>American College of Radiology (ACR)</a:t>
            </a:r>
          </a:p>
          <a:p>
            <a:pPr marL="742950" lvl="1" indent="-285750">
              <a:buFontTx/>
              <a:buChar char="-"/>
            </a:pPr>
            <a:r>
              <a:rPr lang="en-AU" dirty="0" smtClean="0"/>
              <a:t>148 cm length, 190 cm diameter</a:t>
            </a:r>
          </a:p>
          <a:p>
            <a:pPr marL="742950" lvl="1" indent="-285750">
              <a:buFontTx/>
              <a:buChar char="-"/>
            </a:pPr>
            <a:r>
              <a:rPr lang="en-AU" dirty="0" smtClean="0"/>
              <a:t>10 </a:t>
            </a:r>
            <a:r>
              <a:rPr lang="en-AU" dirty="0" err="1" smtClean="0"/>
              <a:t>mmol</a:t>
            </a:r>
            <a:r>
              <a:rPr lang="en-AU" dirty="0" smtClean="0"/>
              <a:t> NiCl</a:t>
            </a:r>
            <a:r>
              <a:rPr lang="en-AU" baseline="-25000" dirty="0" smtClean="0"/>
              <a:t>2,</a:t>
            </a:r>
            <a:r>
              <a:rPr lang="en-AU" dirty="0" smtClean="0"/>
              <a:t> 45 </a:t>
            </a:r>
            <a:r>
              <a:rPr lang="en-AU" dirty="0" err="1" smtClean="0"/>
              <a:t>mmol</a:t>
            </a:r>
            <a:r>
              <a:rPr lang="en-AU" dirty="0" smtClean="0"/>
              <a:t> </a:t>
            </a:r>
            <a:r>
              <a:rPr lang="en-AU" dirty="0" err="1" smtClean="0"/>
              <a:t>NaCl</a:t>
            </a:r>
            <a:endParaRPr lang="en-AU" dirty="0" smtClean="0"/>
          </a:p>
          <a:p>
            <a:pPr marL="742950" lvl="1" indent="-285750">
              <a:buFontTx/>
              <a:buChar char="-"/>
            </a:pPr>
            <a:r>
              <a:rPr lang="en-AU" dirty="0" smtClean="0"/>
              <a:t>T1 &amp; T2 images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QA with ACR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4724400" y="1219200"/>
            <a:ext cx="4114799" cy="5382597"/>
            <a:chOff x="4724400" y="1219200"/>
            <a:chExt cx="4114799" cy="538259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219200"/>
              <a:ext cx="4037855" cy="5382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953000" y="2196803"/>
              <a:ext cx="798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Localiser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0400" y="1220990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78171" y="1220990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38800" y="2590798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2590799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78171" y="2590800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3962401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3962402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78171" y="3962403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38800" y="5334000"/>
              <a:ext cx="39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53340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78170" y="5334002"/>
              <a:ext cx="461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 smtClean="0">
                  <a:solidFill>
                    <a:srgbClr val="FF0000"/>
                  </a:solidFill>
                </a:rPr>
                <a:t>S 11</a:t>
              </a:r>
            </a:p>
          </p:txBody>
        </p:sp>
      </p:grpSp>
      <p:sp>
        <p:nvSpPr>
          <p:cNvPr id="2049" name="TextBox 2048"/>
          <p:cNvSpPr txBox="1"/>
          <p:nvPr/>
        </p:nvSpPr>
        <p:spPr>
          <a:xfrm>
            <a:off x="457200" y="1371341"/>
            <a:ext cx="373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dirty="0" smtClean="0"/>
              <a:t>Geometric distortion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dirty="0" smtClean="0"/>
              <a:t>High contrast spatial resolution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dirty="0" smtClean="0"/>
              <a:t>Slice thickness accuracy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dirty="0" smtClean="0"/>
              <a:t>Slice position accuracy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dirty="0" smtClean="0"/>
              <a:t>Image intensity uniformity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dirty="0" smtClean="0"/>
              <a:t>Ghosting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AU" dirty="0" smtClean="0"/>
              <a:t>Low contrast object detectability</a:t>
            </a:r>
          </a:p>
          <a:p>
            <a:pPr>
              <a:lnSpc>
                <a:spcPct val="200000"/>
              </a:lnSpc>
            </a:pPr>
            <a:endParaRPr lang="en-AU" dirty="0" smtClean="0"/>
          </a:p>
          <a:p>
            <a:r>
              <a:rPr lang="en-AU" dirty="0" smtClean="0"/>
              <a:t>[B0 homogeneity, field drifting, RF coil check, inter-slice RF interference]</a:t>
            </a:r>
            <a:endParaRPr lang="en-AU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Well Documented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82" y="1468074"/>
            <a:ext cx="2535040" cy="3265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638800" y="1344806"/>
            <a:ext cx="3217873" cy="4057650"/>
            <a:chOff x="1676397" y="373062"/>
            <a:chExt cx="6581778" cy="83153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73062"/>
              <a:ext cx="658177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563687"/>
              <a:ext cx="658177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754312"/>
              <a:ext cx="658177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9" y="3944937"/>
              <a:ext cx="658177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8" y="5135562"/>
              <a:ext cx="658177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7" y="6326187"/>
              <a:ext cx="658177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7" y="7516812"/>
              <a:ext cx="6581777" cy="117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17" y="3017703"/>
            <a:ext cx="2770434" cy="362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73631"/>
            <a:ext cx="2197164" cy="2840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Available Software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7008"/>
            <a:ext cx="46672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0137" y="5867400"/>
            <a:ext cx="2771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http://www.jwpacific.com/radiadiag.html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9" y="3352800"/>
            <a:ext cx="4124325" cy="78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05411" y="5775066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http://www.onpointmd.com/index.php?option=com_content&amp;view=article&amp;id=47&amp;Itemid=55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does SAQA aim to achieve?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Free open-source script</a:t>
            </a:r>
          </a:p>
          <a:p>
            <a:r>
              <a:rPr lang="en-AU" dirty="0" smtClean="0"/>
              <a:t>Replace all the manual </a:t>
            </a:r>
            <a:r>
              <a:rPr lang="en-AU" dirty="0"/>
              <a:t>image window/level adjustment, length </a:t>
            </a:r>
            <a:r>
              <a:rPr lang="en-AU" dirty="0" smtClean="0"/>
              <a:t>measurements, ROI generation, ROI area calculation, mean intensity calculation</a:t>
            </a:r>
          </a:p>
          <a:p>
            <a:r>
              <a:rPr lang="en-AU" dirty="0"/>
              <a:t>Reduce error that is caused by manual process</a:t>
            </a:r>
          </a:p>
          <a:p>
            <a:r>
              <a:rPr lang="en-AU" dirty="0"/>
              <a:t>Reduce physicist QA </a:t>
            </a:r>
            <a:r>
              <a:rPr lang="en-AU" dirty="0" smtClean="0"/>
              <a:t>time</a:t>
            </a:r>
          </a:p>
          <a:p>
            <a:r>
              <a:rPr lang="en-AU" dirty="0" smtClean="0"/>
              <a:t>Source code possibly be implemented into other QA phantoms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SAQA?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SAQA: semi-automatic QA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30" y="2971800"/>
            <a:ext cx="52911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Image </a:t>
            </a:r>
            <a:r>
              <a:rPr lang="en-AU" dirty="0" err="1" smtClean="0"/>
              <a:t>Thres</a:t>
            </a:r>
            <a:r>
              <a:rPr lang="en-AU" dirty="0" smtClean="0"/>
              <a:t>. (Window/Level)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54855" y="1143000"/>
            <a:ext cx="4838902" cy="3129393"/>
            <a:chOff x="533400" y="1360353"/>
            <a:chExt cx="3886200" cy="278681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360353"/>
              <a:ext cx="3886200" cy="2786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8" t="6122" r="8512" b="10656"/>
            <a:stretch/>
          </p:blipFill>
          <p:spPr bwMode="auto">
            <a:xfrm>
              <a:off x="1125413" y="1544693"/>
              <a:ext cx="1686754" cy="1338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28662" y="4444167"/>
            <a:ext cx="4181906" cy="1887541"/>
            <a:chOff x="2434291" y="4595333"/>
            <a:chExt cx="4181906" cy="1887541"/>
          </a:xfrm>
        </p:grpSpPr>
        <p:grpSp>
          <p:nvGrpSpPr>
            <p:cNvPr id="17" name="Group 16"/>
            <p:cNvGrpSpPr/>
            <p:nvPr/>
          </p:nvGrpSpPr>
          <p:grpSpPr>
            <a:xfrm>
              <a:off x="2434291" y="4635212"/>
              <a:ext cx="4181906" cy="1847662"/>
              <a:chOff x="4820076" y="4669216"/>
              <a:chExt cx="4181906" cy="1847662"/>
            </a:xfrm>
          </p:grpSpPr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0076" y="4678473"/>
                <a:ext cx="1845644" cy="1838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7074" y="4669216"/>
                <a:ext cx="1854908" cy="1847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ight Arrow 13"/>
              <p:cNvSpPr/>
              <p:nvPr/>
            </p:nvSpPr>
            <p:spPr>
              <a:xfrm>
                <a:off x="6705600" y="5453733"/>
                <a:ext cx="405010" cy="287883"/>
              </a:xfrm>
              <a:prstGeom prst="right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918010" y="4595333"/>
              <a:ext cx="154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err="1" smtClean="0">
                  <a:solidFill>
                    <a:srgbClr val="FF0000"/>
                  </a:solidFill>
                </a:rPr>
                <a:t>Thres</a:t>
              </a:r>
              <a:r>
                <a:rPr lang="en-AU" dirty="0" smtClean="0">
                  <a:solidFill>
                    <a:srgbClr val="FF0000"/>
                  </a:solidFill>
                </a:rPr>
                <a:t>. image</a:t>
              </a:r>
              <a:endParaRPr lang="en-AU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86380" y="4622758"/>
              <a:ext cx="1541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solidFill>
                    <a:srgbClr val="FF0000"/>
                  </a:solidFill>
                </a:rPr>
                <a:t>Orig. image</a:t>
              </a:r>
              <a:endParaRPr lang="en-AU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48618"/>
            <a:ext cx="2514600" cy="3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791200" y="1489801"/>
            <a:ext cx="2495550" cy="1717322"/>
            <a:chOff x="4572000" y="1666874"/>
            <a:chExt cx="2819400" cy="2000251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666875"/>
              <a:ext cx="139065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6400800" y="1666874"/>
              <a:ext cx="990600" cy="1945395"/>
              <a:chOff x="6819900" y="1795461"/>
              <a:chExt cx="990600" cy="1945395"/>
            </a:xfrm>
          </p:grpSpPr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9900" y="1795461"/>
                <a:ext cx="990600" cy="1945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4" name="Straight Connector 33"/>
              <p:cNvCxnSpPr/>
              <p:nvPr/>
            </p:nvCxnSpPr>
            <p:spPr>
              <a:xfrm>
                <a:off x="7162800" y="1981200"/>
                <a:ext cx="0" cy="13716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391400" y="1981200"/>
                <a:ext cx="0" cy="16002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317522"/>
            <a:ext cx="3505200" cy="285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V="1">
            <a:off x="3962400" y="2590800"/>
            <a:ext cx="1752600" cy="228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495800" y="4493303"/>
            <a:ext cx="1910856" cy="6120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7" idx="1"/>
          </p:cNvCxnSpPr>
          <p:nvPr/>
        </p:nvCxnSpPr>
        <p:spPr>
          <a:xfrm>
            <a:off x="4343400" y="5515218"/>
            <a:ext cx="1371600" cy="7198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06426" y="1143000"/>
            <a:ext cx="188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FF0000"/>
                </a:solidFill>
              </a:rPr>
              <a:t>Slice position accuracy</a:t>
            </a:r>
            <a:endParaRPr lang="en-AU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8826" y="3270425"/>
            <a:ext cx="188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FF0000"/>
                </a:solidFill>
              </a:rPr>
              <a:t>Geometric distortion</a:t>
            </a:r>
            <a:endParaRPr lang="en-AU" sz="14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06426" y="5894730"/>
            <a:ext cx="203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FF0000"/>
                </a:solidFill>
              </a:rPr>
              <a:t>Slice thickness accuracy</a:t>
            </a:r>
            <a:endParaRPr lang="en-AU" sz="1400" dirty="0">
              <a:solidFill>
                <a:srgbClr val="FF0000"/>
              </a:solidFill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480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newmedphysTemplate</Template>
  <TotalTime>2593</TotalTime>
  <Words>883</Words>
  <Application>Microsoft Office PowerPoint</Application>
  <PresentationFormat>On-screen Show (4:3)</PresentationFormat>
  <Paragraphs>177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Presentation1</vt:lpstr>
      <vt:lpstr>SEMI-AUTOMATIC QUALITY ASSURANCE (SAQA) MATLAB SCRIPT FOR ACR MRI PHANTOM</vt:lpstr>
      <vt:lpstr>Content</vt:lpstr>
      <vt:lpstr>What is the ACR MR Phantom?</vt:lpstr>
      <vt:lpstr>MR QA with ACR</vt:lpstr>
      <vt:lpstr>Well Documented</vt:lpstr>
      <vt:lpstr>Available Software</vt:lpstr>
      <vt:lpstr>What does SAQA aim to achieve?</vt:lpstr>
      <vt:lpstr>What is SAQA?</vt:lpstr>
      <vt:lpstr>Image Thres. (Window/Level)</vt:lpstr>
      <vt:lpstr>ROI Creation</vt:lpstr>
      <vt:lpstr>Manual Process (Calvary Mater Hospital)</vt:lpstr>
      <vt:lpstr>Method: Manual vs. SAQA</vt:lpstr>
      <vt:lpstr>Time Conservation</vt:lpstr>
      <vt:lpstr>ACR Criteria Agreement</vt:lpstr>
      <vt:lpstr>What can we do to make a better phantom?</vt:lpstr>
      <vt:lpstr>What can we do to make a better phantom?</vt:lpstr>
      <vt:lpstr>Uniformity Slice</vt:lpstr>
      <vt:lpstr>What’s wrong?</vt:lpstr>
      <vt:lpstr>What can we do to make a better phantom?</vt:lpstr>
      <vt:lpstr>Edge Effect on Contrast Result</vt:lpstr>
      <vt:lpstr>What can we do to make a better phantom?</vt:lpstr>
      <vt:lpstr>Geometric Distortion on S5</vt:lpstr>
      <vt:lpstr>Conclusion</vt:lpstr>
      <vt:lpstr>Acknowledgement</vt:lpstr>
      <vt:lpstr>Thank you!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Auto-QA for ACR MR Phantom</dc:title>
  <dc:creator>Jidi Sun</dc:creator>
  <cp:lastModifiedBy>Jidi Sun</cp:lastModifiedBy>
  <cp:revision>187</cp:revision>
  <dcterms:created xsi:type="dcterms:W3CDTF">2006-08-16T00:00:00Z</dcterms:created>
  <dcterms:modified xsi:type="dcterms:W3CDTF">2014-05-09T01:27:59Z</dcterms:modified>
</cp:coreProperties>
</file>